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48" r:id="rId1"/>
  </p:sldMasterIdLst>
  <p:sldIdLst>
    <p:sldId id="259" r:id="rId2"/>
    <p:sldId id="258" r:id="rId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11" autoAdjust="0"/>
  </p:normalViewPr>
  <p:slideViewPr>
    <p:cSldViewPr>
      <p:cViewPr varScale="1">
        <p:scale>
          <a:sx n="107" d="100"/>
          <a:sy n="107" d="100"/>
        </p:scale>
        <p:origin x="-109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03/08/2016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4203606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03/08/2016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127409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03/08/2016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23807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03/08/2016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253458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298202F-3D11-4378-9998-B09F23EB2CB9}" type="datetimeFigureOut">
              <a:rPr lang="fr-FR" smtClean="0"/>
              <a:t>03/08/2016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43717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298202F-3D11-4378-9998-B09F23EB2CB9}" type="datetimeFigureOut">
              <a:rPr lang="fr-FR" smtClean="0"/>
              <a:t>03/08/2016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99793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298202F-3D11-4378-9998-B09F23EB2CB9}" type="datetimeFigureOut">
              <a:rPr lang="fr-FR" smtClean="0"/>
              <a:t>03/08/2016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726941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298202F-3D11-4378-9998-B09F23EB2CB9}" type="datetimeFigureOut">
              <a:rPr lang="fr-FR" smtClean="0"/>
              <a:t>03/08/2016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42836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298202F-3D11-4378-9998-B09F23EB2CB9}" type="datetimeFigureOut">
              <a:rPr lang="fr-FR" smtClean="0"/>
              <a:t>03/08/2016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228463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298202F-3D11-4378-9998-B09F23EB2CB9}" type="datetimeFigureOut">
              <a:rPr lang="fr-FR" smtClean="0"/>
              <a:t>03/08/2016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14172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298202F-3D11-4378-9998-B09F23EB2CB9}" type="datetimeFigureOut">
              <a:rPr lang="fr-FR" smtClean="0"/>
              <a:t>03/08/2016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156056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8202F-3D11-4378-9998-B09F23EB2CB9}" type="datetimeFigureOut">
              <a:rPr lang="fr-FR" smtClean="0"/>
              <a:t>03/08/2016</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F98A9-7A3E-433F-ACA6-D685F36ADD46}" type="slidenum">
              <a:rPr lang="fr-FR" smtClean="0"/>
              <a:t>‹N°›</a:t>
            </a:fld>
            <a:endParaRPr lang="fr-FR"/>
          </a:p>
        </p:txBody>
      </p:sp>
    </p:spTree>
    <p:extLst>
      <p:ext uri="{BB962C8B-B14F-4D97-AF65-F5344CB8AC3E}">
        <p14:creationId xmlns:p14="http://schemas.microsoft.com/office/powerpoint/2010/main" val="2068783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carhab-depot.ign.fr/OutilNomade.xm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Image 1"/>
          <p:cNvPicPr>
            <a:picLocks noChangeAspect="1" noChangeArrowheads="1"/>
          </p:cNvPicPr>
          <p:nvPr/>
        </p:nvPicPr>
        <p:blipFill>
          <a:blip r:embed="rId2">
            <a:extLst>
              <a:ext uri="{28A0092B-C50C-407E-A947-70E740481C1C}">
                <a14:useLocalDpi xmlns:a14="http://schemas.microsoft.com/office/drawing/2010/main" val="0"/>
              </a:ext>
            </a:extLst>
          </a:blip>
          <a:srcRect r="78513" b="78104"/>
          <a:stretch>
            <a:fillRect/>
          </a:stretch>
        </p:blipFill>
        <p:spPr bwMode="auto">
          <a:xfrm>
            <a:off x="59190" y="4073566"/>
            <a:ext cx="3990425" cy="1447172"/>
          </a:xfrm>
          <a:prstGeom prst="rect">
            <a:avLst/>
          </a:prstGeom>
          <a:noFill/>
          <a:extLst>
            <a:ext uri="{909E8E84-426E-40DD-AFC4-6F175D3DCCD1}">
              <a14:hiddenFill xmlns:a14="http://schemas.microsoft.com/office/drawing/2010/main">
                <a:solidFill>
                  <a:srgbClr val="FFFFFF"/>
                </a:solidFill>
              </a14:hiddenFill>
            </a:ext>
          </a:extLst>
        </p:spPr>
      </p:pic>
      <p:pic>
        <p:nvPicPr>
          <p:cNvPr id="2053" name="Image 3"/>
          <p:cNvPicPr>
            <a:picLocks noChangeAspect="1" noChangeArrowheads="1"/>
          </p:cNvPicPr>
          <p:nvPr/>
        </p:nvPicPr>
        <p:blipFill>
          <a:blip r:embed="rId3">
            <a:extLst>
              <a:ext uri="{28A0092B-C50C-407E-A947-70E740481C1C}">
                <a14:useLocalDpi xmlns:a14="http://schemas.microsoft.com/office/drawing/2010/main" val="0"/>
              </a:ext>
            </a:extLst>
          </a:blip>
          <a:srcRect l="13811" t="17393" r="48450" b="34290"/>
          <a:stretch>
            <a:fillRect/>
          </a:stretch>
        </p:blipFill>
        <p:spPr bwMode="auto">
          <a:xfrm>
            <a:off x="4265932" y="-1"/>
            <a:ext cx="4878068" cy="2211795"/>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 4"/>
          <p:cNvPicPr>
            <a:picLocks noChangeAspect="1" noChangeArrowheads="1"/>
          </p:cNvPicPr>
          <p:nvPr/>
        </p:nvPicPr>
        <p:blipFill>
          <a:blip r:embed="rId4">
            <a:extLst>
              <a:ext uri="{28A0092B-C50C-407E-A947-70E740481C1C}">
                <a14:useLocalDpi xmlns:a14="http://schemas.microsoft.com/office/drawing/2010/main" val="0"/>
              </a:ext>
            </a:extLst>
          </a:blip>
          <a:srcRect l="13675" t="17519" r="48756" b="34595"/>
          <a:stretch>
            <a:fillRect/>
          </a:stretch>
        </p:blipFill>
        <p:spPr bwMode="auto">
          <a:xfrm>
            <a:off x="4283969" y="2319556"/>
            <a:ext cx="4860031" cy="2202911"/>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 10"/>
          <p:cNvPicPr>
            <a:picLocks noChangeAspect="1" noChangeArrowheads="1"/>
          </p:cNvPicPr>
          <p:nvPr/>
        </p:nvPicPr>
        <p:blipFill>
          <a:blip r:embed="rId5" cstate="print">
            <a:extLst>
              <a:ext uri="{28A0092B-C50C-407E-A947-70E740481C1C}">
                <a14:useLocalDpi xmlns:a14="http://schemas.microsoft.com/office/drawing/2010/main" val="0"/>
              </a:ext>
            </a:extLst>
          </a:blip>
          <a:srcRect l="13535" t="17131" r="48067" b="34204"/>
          <a:stretch>
            <a:fillRect/>
          </a:stretch>
        </p:blipFill>
        <p:spPr bwMode="auto">
          <a:xfrm>
            <a:off x="4301941" y="4668738"/>
            <a:ext cx="4860032" cy="21877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p:cNvCxnSpPr/>
          <p:nvPr/>
        </p:nvCxnSpPr>
        <p:spPr>
          <a:xfrm flipV="1">
            <a:off x="5004048" y="2987613"/>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V="1">
            <a:off x="7871732" y="1943341"/>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5234412" y="4891831"/>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4265932" y="4892575"/>
            <a:ext cx="2692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9"/>
          <p:cNvSpPr>
            <a:spLocks noChangeArrowheads="1"/>
          </p:cNvSpPr>
          <p:nvPr/>
        </p:nvSpPr>
        <p:spPr bwMode="auto">
          <a:xfrm>
            <a:off x="59190" y="0"/>
            <a:ext cx="2640466" cy="68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26960" rIns="9144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3600" b="1" dirty="0" smtClean="0" bmk="">
                <a:solidFill>
                  <a:srgbClr val="92D050"/>
                </a:solidFill>
                <a:latin typeface="Cambria" pitchFamily="18" charset="0"/>
                <a:ea typeface="Times New Roman" pitchFamily="18" charset="0"/>
                <a:cs typeface="Times New Roman" pitchFamily="18" charset="0"/>
              </a:rPr>
              <a:t>Installation</a:t>
            </a:r>
            <a:endParaRPr kumimoji="0" lang="fr-FR" altLang="fr-FR" sz="3600" b="0" i="1" u="none" strike="noStrike" cap="none" normalizeH="0" baseline="0" dirty="0" smtClean="0">
              <a:ln>
                <a:noFill/>
              </a:ln>
              <a:solidFill>
                <a:schemeClr val="tx1"/>
              </a:solidFill>
              <a:effectLst/>
              <a:latin typeface="Calibri" pitchFamily="34" charset="0"/>
              <a:ea typeface="Calibri" pitchFamily="34" charset="0"/>
              <a:cs typeface="Times New Roman" pitchFamily="18" charset="0"/>
              <a:sym typeface="Wingdings" pitchFamily="2" charset="2"/>
            </a:endParaRPr>
          </a:p>
        </p:txBody>
      </p:sp>
      <p:sp>
        <p:nvSpPr>
          <p:cNvPr id="6" name="Rectangle 11"/>
          <p:cNvSpPr>
            <a:spLocks noChangeArrowheads="1"/>
          </p:cNvSpPr>
          <p:nvPr/>
        </p:nvSpPr>
        <p:spPr bwMode="auto">
          <a:xfrm>
            <a:off x="0" y="2524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2" name="Rectangle 13"/>
          <p:cNvSpPr>
            <a:spLocks noChangeArrowheads="1"/>
          </p:cNvSpPr>
          <p:nvPr/>
        </p:nvSpPr>
        <p:spPr bwMode="auto">
          <a:xfrm>
            <a:off x="0" y="5762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4" name="Rectangle 15"/>
          <p:cNvSpPr>
            <a:spLocks noChangeArrowheads="1"/>
          </p:cNvSpPr>
          <p:nvPr/>
        </p:nvSpPr>
        <p:spPr bwMode="auto">
          <a:xfrm>
            <a:off x="0" y="899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Rectangle 16"/>
          <p:cNvSpPr>
            <a:spLocks noChangeArrowheads="1"/>
          </p:cNvSpPr>
          <p:nvPr/>
        </p:nvSpPr>
        <p:spPr bwMode="auto">
          <a:xfrm>
            <a:off x="0" y="117443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7" name="Connecteur droit 16"/>
          <p:cNvCxnSpPr/>
          <p:nvPr/>
        </p:nvCxnSpPr>
        <p:spPr>
          <a:xfrm>
            <a:off x="4211960" y="260648"/>
            <a:ext cx="0" cy="612068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59191" y="980728"/>
            <a:ext cx="3792729" cy="2677656"/>
          </a:xfrm>
          <a:prstGeom prst="rect">
            <a:avLst/>
          </a:prstGeom>
          <a:noFill/>
        </p:spPr>
        <p:txBody>
          <a:bodyPr wrap="square" rtlCol="0">
            <a:spAutoFit/>
          </a:bodyPr>
          <a:lstStyle/>
          <a:p>
            <a:pPr marL="285750" indent="-285750">
              <a:buFont typeface="Arial" panose="020B0604020202020204" pitchFamily="34" charset="0"/>
              <a:buChar char="•"/>
            </a:pPr>
            <a:r>
              <a:rPr lang="fr-FR" sz="1200" dirty="0" smtClean="0"/>
              <a:t>Menu « Extension </a:t>
            </a:r>
            <a:r>
              <a:rPr lang="fr-FR" sz="1200" dirty="0" smtClean="0">
                <a:sym typeface="Wingdings" panose="05000000000000000000" pitchFamily="2" charset="2"/>
              </a:rPr>
              <a:t> </a:t>
            </a:r>
            <a:r>
              <a:rPr lang="fr-FR" sz="1200" dirty="0" smtClean="0"/>
              <a:t>Installer/Gérer les extensions »</a:t>
            </a:r>
          </a:p>
          <a:p>
            <a:pPr marL="285750" indent="-285750">
              <a:buFont typeface="Arial" panose="020B0604020202020204" pitchFamily="34" charset="0"/>
              <a:buChar char="•"/>
            </a:pPr>
            <a:r>
              <a:rPr lang="fr-FR" sz="1200" dirty="0" smtClean="0"/>
              <a:t>Menu « Paramètres </a:t>
            </a:r>
            <a:r>
              <a:rPr lang="fr-FR" sz="1200" dirty="0" smtClean="0">
                <a:sym typeface="Wingdings" panose="05000000000000000000" pitchFamily="2" charset="2"/>
              </a:rPr>
              <a:t> Ajouter… »</a:t>
            </a:r>
          </a:p>
          <a:p>
            <a:pPr marL="285750" indent="-285750">
              <a:buFont typeface="Arial" panose="020B0604020202020204" pitchFamily="34" charset="0"/>
              <a:buChar char="•"/>
            </a:pPr>
            <a:r>
              <a:rPr lang="fr-FR" sz="1200" dirty="0" smtClean="0">
                <a:sym typeface="Wingdings" panose="05000000000000000000" pitchFamily="2" charset="2"/>
              </a:rPr>
              <a:t>Saisir un nom pour le dépôt ainsi que son URL </a:t>
            </a:r>
            <a:r>
              <a:rPr lang="fr-FR" sz="1200" dirty="0" smtClean="0">
                <a:sym typeface="Wingdings" panose="05000000000000000000" pitchFamily="2" charset="2"/>
                <a:hlinkClick r:id="rId6"/>
              </a:rPr>
              <a:t>http://carhab-depot.ign.fr/OutilNomade.xml</a:t>
            </a:r>
            <a:endParaRPr lang="fr-FR" sz="1200" dirty="0" smtClean="0">
              <a:sym typeface="Wingdings" panose="05000000000000000000" pitchFamily="2" charset="2"/>
            </a:endParaRPr>
          </a:p>
          <a:p>
            <a:pPr marL="285750" indent="-285750">
              <a:buFont typeface="Arial" panose="020B0604020202020204" pitchFamily="34" charset="0"/>
              <a:buChar char="•"/>
            </a:pPr>
            <a:r>
              <a:rPr lang="fr-FR" sz="1200" dirty="0" smtClean="0">
                <a:sym typeface="Wingdings" panose="05000000000000000000" pitchFamily="2" charset="2"/>
              </a:rPr>
              <a:t>Si le dépôt n’est pas connecté, vérifier que les paramètres proxy (si passage par un proxy) sont bien configurés dans le menu « Préférences  Options…  Réseau »</a:t>
            </a:r>
          </a:p>
          <a:p>
            <a:pPr marL="285750" indent="-285750">
              <a:buFont typeface="Arial" panose="020B0604020202020204" pitchFamily="34" charset="0"/>
              <a:buChar char="•"/>
            </a:pPr>
            <a:r>
              <a:rPr lang="fr-FR" sz="1200" dirty="0" smtClean="0">
                <a:sym typeface="Wingdings" panose="05000000000000000000" pitchFamily="2" charset="2"/>
              </a:rPr>
              <a:t>Cocher « Afficher les extensions expérimentales</a:t>
            </a:r>
          </a:p>
          <a:p>
            <a:pPr marL="285750" indent="-285750">
              <a:buFont typeface="Arial" panose="020B0604020202020204" pitchFamily="34" charset="0"/>
              <a:buChar char="•"/>
            </a:pPr>
            <a:r>
              <a:rPr lang="fr-FR" sz="1200" dirty="0" smtClean="0">
                <a:sym typeface="Wingdings" panose="05000000000000000000" pitchFamily="2" charset="2"/>
              </a:rPr>
              <a:t>Recommandé : cocher « chercher les mise à jour au démarrage de QGIS »</a:t>
            </a:r>
          </a:p>
          <a:p>
            <a:pPr marL="285750" indent="-285750">
              <a:buFont typeface="Arial" panose="020B0604020202020204" pitchFamily="34" charset="0"/>
              <a:buChar char="•"/>
            </a:pPr>
            <a:r>
              <a:rPr lang="fr-FR" sz="1200" dirty="0" smtClean="0">
                <a:sym typeface="Wingdings" panose="05000000000000000000" pitchFamily="2" charset="2"/>
              </a:rPr>
              <a:t>Menu « Toutes », saisir « Outil de saisie </a:t>
            </a:r>
            <a:r>
              <a:rPr lang="fr-FR" sz="1200" dirty="0" err="1" smtClean="0">
                <a:sym typeface="Wingdings" panose="05000000000000000000" pitchFamily="2" charset="2"/>
              </a:rPr>
              <a:t>CarHab</a:t>
            </a:r>
            <a:r>
              <a:rPr lang="fr-FR" sz="1200" dirty="0" smtClean="0">
                <a:sym typeface="Wingdings" panose="05000000000000000000" pitchFamily="2" charset="2"/>
              </a:rPr>
              <a:t> »</a:t>
            </a:r>
          </a:p>
          <a:p>
            <a:pPr marL="285750" indent="-285750">
              <a:buFont typeface="Arial" panose="020B0604020202020204" pitchFamily="34" charset="0"/>
              <a:buChar char="•"/>
            </a:pPr>
            <a:r>
              <a:rPr lang="fr-FR" sz="1200" dirty="0" smtClean="0">
                <a:sym typeface="Wingdings" panose="05000000000000000000" pitchFamily="2" charset="2"/>
              </a:rPr>
              <a:t>Le sélectionner dans la liste pour l’installer</a:t>
            </a:r>
          </a:p>
          <a:p>
            <a:pPr marL="285750" indent="-285750">
              <a:buFont typeface="Arial" panose="020B0604020202020204" pitchFamily="34" charset="0"/>
              <a:buChar char="•"/>
            </a:pPr>
            <a:endParaRPr lang="fr-FR" sz="1200" dirty="0" smtClean="0"/>
          </a:p>
        </p:txBody>
      </p:sp>
    </p:spTree>
    <p:extLst>
      <p:ext uri="{BB962C8B-B14F-4D97-AF65-F5344CB8AC3E}">
        <p14:creationId xmlns:p14="http://schemas.microsoft.com/office/powerpoint/2010/main" val="2444470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971600" y="116632"/>
            <a:ext cx="7992888"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Nouveau chantier </a:t>
            </a:r>
            <a:r>
              <a:rPr lang="fr-FR" sz="1200" b="1" dirty="0" err="1" smtClean="0">
                <a:solidFill>
                  <a:schemeClr val="accent3">
                    <a:lumMod val="75000"/>
                  </a:schemeClr>
                </a:solidFill>
              </a:rPr>
              <a:t>Carhab</a:t>
            </a:r>
            <a:r>
              <a:rPr lang="fr-FR" sz="1200" b="1" dirty="0">
                <a:solidFill>
                  <a:schemeClr val="accent3">
                    <a:lumMod val="75000"/>
                  </a:schemeClr>
                </a:solidFill>
              </a:rPr>
              <a:t> </a:t>
            </a:r>
            <a:r>
              <a:rPr lang="fr-FR" sz="1200" b="1" dirty="0" smtClean="0">
                <a:solidFill>
                  <a:schemeClr val="accent3">
                    <a:lumMod val="75000"/>
                  </a:schemeClr>
                </a:solidFill>
              </a:rPr>
              <a:t>: </a:t>
            </a:r>
            <a:r>
              <a:rPr lang="fr-FR" sz="1200" i="1" dirty="0" smtClean="0"/>
              <a:t>Permet de sélectionner un nom et un emplacement pour le fichier </a:t>
            </a:r>
            <a:r>
              <a:rPr lang="fr-FR" sz="1200" i="1" dirty="0" err="1" smtClean="0"/>
              <a:t>sqlite</a:t>
            </a:r>
            <a:r>
              <a:rPr lang="fr-FR" sz="1200" i="1" dirty="0" smtClean="0"/>
              <a:t> qui sera la couche de travail lors de la saisie cartographique. Une BD vide est créée et 3 couches géométriques sont affichées.</a:t>
            </a:r>
            <a:endParaRPr lang="fr-FR" sz="1200" i="1" dirty="0"/>
          </a:p>
        </p:txBody>
      </p:sp>
      <p:sp>
        <p:nvSpPr>
          <p:cNvPr id="7" name="ZoneTexte 6"/>
          <p:cNvSpPr txBox="1"/>
          <p:nvPr/>
        </p:nvSpPr>
        <p:spPr>
          <a:xfrm>
            <a:off x="971600" y="4150821"/>
            <a:ext cx="7992888"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Import d’un </a:t>
            </a:r>
            <a:r>
              <a:rPr lang="fr-FR" sz="1200" b="1" dirty="0" err="1" smtClean="0">
                <a:solidFill>
                  <a:schemeClr val="accent3">
                    <a:lumMod val="75000"/>
                  </a:schemeClr>
                </a:solidFill>
              </a:rPr>
              <a:t>shapefile</a:t>
            </a:r>
            <a:r>
              <a:rPr lang="fr-FR" sz="1200" b="1" dirty="0" smtClean="0">
                <a:solidFill>
                  <a:schemeClr val="accent3">
                    <a:lumMod val="75000"/>
                  </a:schemeClr>
                </a:solidFill>
              </a:rPr>
              <a:t> dans le chantier : </a:t>
            </a:r>
            <a:r>
              <a:rPr lang="fr-FR" sz="1200" i="1" dirty="0" smtClean="0"/>
              <a:t>La couche « polygone » du chantier doit être sélectionnée. Il faut sélectionner le </a:t>
            </a:r>
            <a:r>
              <a:rPr lang="fr-FR" sz="1200" i="1" dirty="0" err="1" smtClean="0"/>
              <a:t>shapefile</a:t>
            </a:r>
            <a:r>
              <a:rPr lang="fr-FR" sz="1200" i="1" dirty="0" smtClean="0"/>
              <a:t> dont on veut importer les géométries*. L’import peut être un peu long**. Pour l’annuler, cliquer sur la croix à côté de la barre de progression qui s’affiche.</a:t>
            </a:r>
            <a:endParaRPr lang="fr-FR" sz="1200" i="1" dirty="0"/>
          </a:p>
        </p:txBody>
      </p:sp>
      <p:sp>
        <p:nvSpPr>
          <p:cNvPr id="8" name="ZoneTexte 7"/>
          <p:cNvSpPr txBox="1"/>
          <p:nvPr/>
        </p:nvSpPr>
        <p:spPr>
          <a:xfrm>
            <a:off x="971600" y="1671191"/>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Formulaire de saisie d’une UVC : </a:t>
            </a:r>
            <a:r>
              <a:rPr lang="fr-FR" sz="1200" i="1" dirty="0" smtClean="0"/>
              <a:t>Lors de la validation, c’est l’entité sélectionnée sur la carte qui se verra attribuer les valeurs saisies. Les saisies multiples ne sont pas possibles mais l’outil duplication permet de pallier cela.</a:t>
            </a:r>
            <a:endParaRPr lang="fr-FR" sz="1200" i="1" dirty="0"/>
          </a:p>
        </p:txBody>
      </p:sp>
      <p:sp>
        <p:nvSpPr>
          <p:cNvPr id="9" name="ZoneTexte 8"/>
          <p:cNvSpPr txBox="1"/>
          <p:nvPr/>
        </p:nvSpPr>
        <p:spPr>
          <a:xfrm>
            <a:off x="971599" y="3573016"/>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Gabarit de 0,5 ha : </a:t>
            </a:r>
            <a:r>
              <a:rPr lang="fr-FR" sz="1200" i="1" dirty="0" smtClean="0"/>
              <a:t>Une forme translucide s’affiche sous le curseur de la souris. On voit au survol d’une entité si sa taille dépasse le seuil spécifié par </a:t>
            </a:r>
            <a:r>
              <a:rPr lang="fr-FR" sz="1200" i="1" dirty="0" err="1" smtClean="0"/>
              <a:t>Carhab</a:t>
            </a:r>
            <a:r>
              <a:rPr lang="fr-FR" sz="1200" i="1" dirty="0" smtClean="0"/>
              <a:t> (0,5 ha). La forme change au clic.</a:t>
            </a:r>
            <a:endParaRPr lang="fr-FR" sz="1200" i="1" dirty="0"/>
          </a:p>
        </p:txBody>
      </p:sp>
      <p:sp>
        <p:nvSpPr>
          <p:cNvPr id="10" name="ZoneTexte 9"/>
          <p:cNvSpPr txBox="1"/>
          <p:nvPr/>
        </p:nvSpPr>
        <p:spPr>
          <a:xfrm>
            <a:off x="971600" y="664583"/>
            <a:ext cx="7992888" cy="276999"/>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Chantier existant : </a:t>
            </a:r>
            <a:r>
              <a:rPr lang="fr-FR" sz="1200" i="1" dirty="0" smtClean="0"/>
              <a:t>Sélectionner pour ouvrir un fichier </a:t>
            </a:r>
            <a:r>
              <a:rPr lang="fr-FR" sz="1200" i="1" dirty="0" err="1" smtClean="0"/>
              <a:t>sqlite</a:t>
            </a:r>
            <a:r>
              <a:rPr lang="fr-FR" sz="1200" i="1" dirty="0" smtClean="0"/>
              <a:t> « </a:t>
            </a:r>
            <a:r>
              <a:rPr lang="fr-FR" sz="1200" i="1" dirty="0" err="1" smtClean="0"/>
              <a:t>carhab</a:t>
            </a:r>
            <a:r>
              <a:rPr lang="fr-FR" sz="1200" i="1" dirty="0" smtClean="0"/>
              <a:t> ».</a:t>
            </a:r>
            <a:endParaRPr lang="fr-FR" sz="1200" i="1" dirty="0"/>
          </a:p>
        </p:txBody>
      </p:sp>
      <p:sp>
        <p:nvSpPr>
          <p:cNvPr id="11" name="ZoneTexte 10"/>
          <p:cNvSpPr txBox="1"/>
          <p:nvPr/>
        </p:nvSpPr>
        <p:spPr>
          <a:xfrm>
            <a:off x="971598" y="4869160"/>
            <a:ext cx="7992889" cy="83099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Légende « avancement de la saisie » : </a:t>
            </a:r>
            <a:r>
              <a:rPr lang="fr-FR" sz="1200" i="1" dirty="0" smtClean="0"/>
              <a:t>La </a:t>
            </a:r>
            <a:r>
              <a:rPr lang="fr-FR" sz="1200" i="1" dirty="0"/>
              <a:t>couche « polygone » du chantier doit être </a:t>
            </a:r>
            <a:r>
              <a:rPr lang="fr-FR" sz="1200" i="1" dirty="0" smtClean="0"/>
              <a:t>sélectionnée et doit contenir des géométries (importées depuis un </a:t>
            </a:r>
            <a:r>
              <a:rPr lang="fr-FR" sz="1200" i="1" dirty="0" err="1" smtClean="0"/>
              <a:t>shapefile</a:t>
            </a:r>
            <a:r>
              <a:rPr lang="fr-FR" sz="1200" i="1" dirty="0" smtClean="0"/>
              <a:t>). Active / désactive l’affichage de la légende montrant les UVC dont la saisie est  non commencée / partielle / complète. La saisie d’une UVC est considérée comme complète lorsque tous les champs obligatoire ont été remplis</a:t>
            </a:r>
            <a:endParaRPr lang="fr-FR" sz="1200" i="1" dirty="0"/>
          </a:p>
        </p:txBody>
      </p:sp>
      <p:sp>
        <p:nvSpPr>
          <p:cNvPr id="12" name="ZoneTexte 11"/>
          <p:cNvSpPr txBox="1"/>
          <p:nvPr/>
        </p:nvSpPr>
        <p:spPr>
          <a:xfrm>
            <a:off x="971598" y="5733256"/>
            <a:ext cx="7992890"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Export d’un chantier en format standard d’échange : </a:t>
            </a:r>
            <a:r>
              <a:rPr lang="fr-FR" sz="1200" i="1" dirty="0" smtClean="0"/>
              <a:t>Choisir le dossier ou sera exporté la couche de travail en format standard d’échange </a:t>
            </a:r>
            <a:r>
              <a:rPr lang="fr-FR" sz="1200" i="1" dirty="0" err="1" smtClean="0"/>
              <a:t>CarHab</a:t>
            </a:r>
            <a:r>
              <a:rPr lang="fr-FR" sz="1200" i="1" dirty="0" smtClean="0"/>
              <a:t>. Un dossier est alors créé, nommé par le nom du chantier concaténé à la date et l’heure, et contenant les 3 csv et 3 </a:t>
            </a:r>
            <a:r>
              <a:rPr lang="fr-FR" sz="1200" i="1" dirty="0" err="1" smtClean="0"/>
              <a:t>shapefile</a:t>
            </a:r>
            <a:r>
              <a:rPr lang="fr-FR" sz="1200" i="1" dirty="0" smtClean="0"/>
              <a:t> du standard.</a:t>
            </a:r>
            <a:endParaRPr lang="fr-FR" sz="1200" i="1" dirty="0"/>
          </a:p>
        </p:txBody>
      </p:sp>
      <p:sp>
        <p:nvSpPr>
          <p:cNvPr id="32" name="ZoneTexte 31"/>
          <p:cNvSpPr txBox="1"/>
          <p:nvPr/>
        </p:nvSpPr>
        <p:spPr>
          <a:xfrm>
            <a:off x="3389493" y="6523792"/>
            <a:ext cx="5821397" cy="338554"/>
          </a:xfrm>
          <a:prstGeom prst="rect">
            <a:avLst/>
          </a:prstGeom>
          <a:noFill/>
        </p:spPr>
        <p:txBody>
          <a:bodyPr wrap="square" rtlCol="0">
            <a:spAutoFit/>
          </a:bodyPr>
          <a:lstStyle/>
          <a:p>
            <a:r>
              <a:rPr lang="fr-FR" sz="800" i="1" dirty="0" smtClean="0"/>
              <a:t>*   Un </a:t>
            </a:r>
            <a:r>
              <a:rPr lang="fr-FR" sz="800" i="1" dirty="0"/>
              <a:t>fond blanc physionomique par </a:t>
            </a:r>
            <a:r>
              <a:rPr lang="fr-FR" sz="800" i="1" dirty="0" smtClean="0"/>
              <a:t>exemple.</a:t>
            </a:r>
          </a:p>
          <a:p>
            <a:r>
              <a:rPr lang="fr-FR" sz="800" i="1" dirty="0" smtClean="0"/>
              <a:t>** La </a:t>
            </a:r>
            <a:r>
              <a:rPr lang="fr-FR" sz="800" i="1" dirty="0"/>
              <a:t>zone ne doit pas être trop grande pour garantir des </a:t>
            </a:r>
            <a:r>
              <a:rPr lang="fr-FR" sz="800" i="1" dirty="0" smtClean="0"/>
              <a:t>performances correctes : de l’ordre de grandeur d’une « maille » voire moins.</a:t>
            </a:r>
            <a:endParaRPr lang="fr-FR" sz="800" dirty="0"/>
          </a:p>
        </p:txBody>
      </p:sp>
      <p:sp>
        <p:nvSpPr>
          <p:cNvPr id="26" name="ZoneTexte 25"/>
          <p:cNvSpPr txBox="1"/>
          <p:nvPr/>
        </p:nvSpPr>
        <p:spPr>
          <a:xfrm>
            <a:off x="971601" y="2206605"/>
            <a:ext cx="7992886"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Duplication d’une UVC : </a:t>
            </a:r>
            <a:r>
              <a:rPr lang="fr-FR" sz="1200" i="1" dirty="0" smtClean="0"/>
              <a:t>Pour raccourcir la saisie, il est possible d’affecter toutes les valeurs d’une UVC déjà saisie à une géométrie. Pour ce faire, sélectionner la ou les géométries à saisir, cliquer sur l’outil pipette, puis cliquer sur la géométrie à copier. Attention, si on affecte des valeurs à une UVC déjà saisie, il y aura écrasement !</a:t>
            </a:r>
            <a:endParaRPr lang="fr-FR" sz="1200" i="1" dirty="0"/>
          </a:p>
        </p:txBody>
      </p:sp>
      <p:pic>
        <p:nvPicPr>
          <p:cNvPr id="1028" name="Picture 4" descr="D:\saisie_carhab\resources\img\pipette_icon_g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13" y="2319263"/>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saisie_carhab\resources\img\completion_control_g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23" y="4991128"/>
            <a:ext cx="454097" cy="454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saisie_carhab\resources\img\export_fse_g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310" y="5784313"/>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saisie_carhab\resources\img\form_uvc_gd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414" y="1700808"/>
            <a:ext cx="463146" cy="4631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saisie_carhab\resources\img\gabarit_icon_gd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779" y="3582430"/>
            <a:ext cx="494642" cy="49464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D:\saisie_carhab\resources\img\import_features_gd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9" y="4273886"/>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saisie_carhab\resources\img\nouveau_chantier_gd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414" y="44624"/>
            <a:ext cx="461664" cy="46166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saisie_carhab\resources\img\ouvrir_chantier_g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8779" y="476672"/>
            <a:ext cx="508803" cy="508803"/>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971601" y="1057483"/>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Gestionnaire des catalogues : </a:t>
            </a:r>
            <a:r>
              <a:rPr lang="fr-FR" sz="1200" i="1" dirty="0" smtClean="0"/>
              <a:t>Permet de renseigner la localisation des fichiers csv décrivant les catalogues de séries, </a:t>
            </a:r>
            <a:r>
              <a:rPr lang="fr-FR" sz="1200" i="1" dirty="0" err="1" smtClean="0"/>
              <a:t>sigmafacies</a:t>
            </a:r>
            <a:r>
              <a:rPr lang="fr-FR" sz="1200" i="1" dirty="0" smtClean="0"/>
              <a:t> et </a:t>
            </a:r>
            <a:r>
              <a:rPr lang="fr-FR" sz="1200" i="1" dirty="0" err="1" smtClean="0"/>
              <a:t>syntaxons</a:t>
            </a:r>
            <a:r>
              <a:rPr lang="fr-FR" sz="1200" i="1" dirty="0" smtClean="0"/>
              <a:t> ainsi que les fichiers de liens.</a:t>
            </a:r>
            <a:endParaRPr lang="fr-FR" sz="1200" i="1" dirty="0"/>
          </a:p>
        </p:txBody>
      </p:sp>
      <p:pic>
        <p:nvPicPr>
          <p:cNvPr id="1026" name="Picture 2" descr="D:\saisie_carhab\resources\img\catalog_manager_gd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324" y="1045435"/>
            <a:ext cx="473713" cy="4737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saisie_carhab\resources\img\eraser_gd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8779" y="2887717"/>
            <a:ext cx="487363" cy="487363"/>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p:cNvSpPr txBox="1"/>
          <p:nvPr/>
        </p:nvSpPr>
        <p:spPr>
          <a:xfrm>
            <a:off x="971600" y="2852936"/>
            <a:ext cx="7992887"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Effacement d’une UVC : </a:t>
            </a:r>
            <a:r>
              <a:rPr lang="fr-FR" sz="1200" i="1" dirty="0" smtClean="0"/>
              <a:t>L’outil « gomme » permet de réinitialiser la saisie des UVC correspondant aux géométries sélectionnées sur la carte au moment de son utilisation. Toutes les valeurs saisies pour ces UVC seront donc supprimées, et l’UVC sera considérée comme n’ayant </a:t>
            </a:r>
            <a:r>
              <a:rPr lang="fr-FR" sz="1200" i="1" smtClean="0"/>
              <a:t>été jamais saisie.</a:t>
            </a:r>
            <a:endParaRPr lang="fr-FR" sz="1200" i="1" dirty="0"/>
          </a:p>
        </p:txBody>
      </p:sp>
    </p:spTree>
    <p:extLst>
      <p:ext uri="{BB962C8B-B14F-4D97-AF65-F5344CB8AC3E}">
        <p14:creationId xmlns:p14="http://schemas.microsoft.com/office/powerpoint/2010/main" val="1597345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330</Words>
  <Application>Microsoft Office PowerPoint</Application>
  <PresentationFormat>Affichage à l'écran (4:3)</PresentationFormat>
  <Paragraphs>21</Paragraphs>
  <Slides>2</Slides>
  <Notes>0</Notes>
  <HiddenSlides>0</HiddenSlides>
  <MMClips>0</MMClips>
  <ScaleCrop>false</ScaleCrop>
  <HeadingPairs>
    <vt:vector size="4" baseType="variant">
      <vt:variant>
        <vt:lpstr>Thème</vt:lpstr>
      </vt:variant>
      <vt:variant>
        <vt:i4>1</vt:i4>
      </vt:variant>
      <vt:variant>
        <vt:lpstr>Titres des diapositives</vt:lpstr>
      </vt:variant>
      <vt:variant>
        <vt:i4>2</vt:i4>
      </vt:variant>
    </vt:vector>
  </HeadingPairs>
  <TitlesOfParts>
    <vt:vector size="3" baseType="lpstr">
      <vt:lpstr>Thème Office</vt:lpstr>
      <vt:lpstr>Présentation PowerPoint</vt:lpstr>
      <vt:lpstr>Présentation PowerPoint</vt:lpstr>
    </vt:vector>
  </TitlesOfParts>
  <Company>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de saisie carhab : notice</dc:title>
  <dc:creator>Paul-Emmanuel Gautreau</dc:creator>
  <cp:lastModifiedBy>Paul-Emmanuel Gautreau</cp:lastModifiedBy>
  <cp:revision>46</cp:revision>
  <dcterms:created xsi:type="dcterms:W3CDTF">2015-10-12T16:02:27Z</dcterms:created>
  <dcterms:modified xsi:type="dcterms:W3CDTF">2016-08-03T09:58:18Z</dcterms:modified>
</cp:coreProperties>
</file>